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77" r:id="rId5"/>
    <p:sldId id="273" r:id="rId6"/>
    <p:sldId id="274" r:id="rId7"/>
    <p:sldId id="267" r:id="rId8"/>
    <p:sldId id="268" r:id="rId9"/>
    <p:sldId id="275" r:id="rId10"/>
    <p:sldId id="272" r:id="rId11"/>
    <p:sldId id="260" r:id="rId12"/>
    <p:sldId id="269" r:id="rId13"/>
    <p:sldId id="271" r:id="rId14"/>
    <p:sldId id="276" r:id="rId15"/>
    <p:sldId id="278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5274" autoAdjust="0"/>
  </p:normalViewPr>
  <p:slideViewPr>
    <p:cSldViewPr>
      <p:cViewPr varScale="1">
        <p:scale>
          <a:sx n="61" d="100"/>
          <a:sy n="61" d="100"/>
        </p:scale>
        <p:origin x="42" y="2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CB076-0CBE-40C2-83C5-59EDD43F1C1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1B78346-CF2F-435F-874D-84D317337C7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Resume</a:t>
          </a:r>
          <a:endParaRPr lang="en-US" dirty="0"/>
        </a:p>
      </dgm:t>
    </dgm:pt>
    <dgm:pt modelId="{556765DD-1A16-44B0-8396-601ADD4E63BB}" type="parTrans" cxnId="{5BE110CF-A973-4248-99B5-B0CB14559B2F}">
      <dgm:prSet/>
      <dgm:spPr/>
      <dgm:t>
        <a:bodyPr/>
        <a:lstStyle/>
        <a:p>
          <a:endParaRPr lang="en-US"/>
        </a:p>
      </dgm:t>
    </dgm:pt>
    <dgm:pt modelId="{9476187B-6622-4E88-ADB1-C1BEC1AEE766}" type="sibTrans" cxnId="{5BE110CF-A973-4248-99B5-B0CB14559B2F}">
      <dgm:prSet/>
      <dgm:spPr/>
      <dgm:t>
        <a:bodyPr/>
        <a:lstStyle/>
        <a:p>
          <a:endParaRPr lang="en-US"/>
        </a:p>
      </dgm:t>
    </dgm:pt>
    <dgm:pt modelId="{CD76A157-0F89-4282-935B-839254161175}">
      <dgm:prSet phldrT="[Text]"/>
      <dgm:spPr/>
      <dgm:t>
        <a:bodyPr/>
        <a:lstStyle/>
        <a:p>
          <a:r>
            <a:rPr lang="en-US" dirty="0" smtClean="0"/>
            <a:t>Cover Letter</a:t>
          </a:r>
          <a:endParaRPr lang="en-US" dirty="0"/>
        </a:p>
      </dgm:t>
    </dgm:pt>
    <dgm:pt modelId="{59A2F67E-7AE4-411E-9394-2237F489F789}" type="parTrans" cxnId="{A1A1C12E-3C79-4401-BE23-7B7A47044D7A}">
      <dgm:prSet/>
      <dgm:spPr/>
      <dgm:t>
        <a:bodyPr/>
        <a:lstStyle/>
        <a:p>
          <a:endParaRPr lang="en-US"/>
        </a:p>
      </dgm:t>
    </dgm:pt>
    <dgm:pt modelId="{067CAB9C-CFFC-4FFA-AE40-3A282229D90D}" type="sibTrans" cxnId="{A1A1C12E-3C79-4401-BE23-7B7A47044D7A}">
      <dgm:prSet/>
      <dgm:spPr/>
      <dgm:t>
        <a:bodyPr/>
        <a:lstStyle/>
        <a:p>
          <a:endParaRPr lang="en-US"/>
        </a:p>
      </dgm:t>
    </dgm:pt>
    <dgm:pt modelId="{A6C1A357-7BD5-4024-9EBA-BC8888C3C699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Online Profile</a:t>
          </a:r>
          <a:endParaRPr lang="en-US" dirty="0"/>
        </a:p>
      </dgm:t>
    </dgm:pt>
    <dgm:pt modelId="{D3751E1F-E8B8-48BA-9F61-F5BFA20950D1}" type="parTrans" cxnId="{870B8A23-5DDD-442A-9150-3B189752C4E1}">
      <dgm:prSet/>
      <dgm:spPr/>
      <dgm:t>
        <a:bodyPr/>
        <a:lstStyle/>
        <a:p>
          <a:endParaRPr lang="en-US"/>
        </a:p>
      </dgm:t>
    </dgm:pt>
    <dgm:pt modelId="{593FE497-EF92-4376-8156-3C9662AD9D6E}" type="sibTrans" cxnId="{870B8A23-5DDD-442A-9150-3B189752C4E1}">
      <dgm:prSet/>
      <dgm:spPr/>
      <dgm:t>
        <a:bodyPr/>
        <a:lstStyle/>
        <a:p>
          <a:endParaRPr lang="en-US"/>
        </a:p>
      </dgm:t>
    </dgm:pt>
    <dgm:pt modelId="{9AA30079-5D16-4D4F-B46F-707BEA2255D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Pitch</a:t>
          </a:r>
          <a:endParaRPr lang="en-US" dirty="0"/>
        </a:p>
      </dgm:t>
    </dgm:pt>
    <dgm:pt modelId="{7129B49A-6D10-4F60-A1C6-FC8C6497C0B0}" type="parTrans" cxnId="{1D170B5A-4A2A-4F2E-89F8-119E047F510E}">
      <dgm:prSet/>
      <dgm:spPr/>
      <dgm:t>
        <a:bodyPr/>
        <a:lstStyle/>
        <a:p>
          <a:endParaRPr lang="en-US"/>
        </a:p>
      </dgm:t>
    </dgm:pt>
    <dgm:pt modelId="{8F8C6595-D104-470E-9213-656A3F9B4EB0}" type="sibTrans" cxnId="{1D170B5A-4A2A-4F2E-89F8-119E047F510E}">
      <dgm:prSet/>
      <dgm:spPr/>
      <dgm:t>
        <a:bodyPr/>
        <a:lstStyle/>
        <a:p>
          <a:endParaRPr lang="en-US"/>
        </a:p>
      </dgm:t>
    </dgm:pt>
    <dgm:pt modelId="{85FBA678-798F-4858-9324-4947AE4DA6C0}" type="pres">
      <dgm:prSet presAssocID="{A8ECB076-0CBE-40C2-83C5-59EDD43F1C11}" presName="CompostProcess" presStyleCnt="0">
        <dgm:presLayoutVars>
          <dgm:dir/>
          <dgm:resizeHandles val="exact"/>
        </dgm:presLayoutVars>
      </dgm:prSet>
      <dgm:spPr/>
    </dgm:pt>
    <dgm:pt modelId="{5EFC8E7D-7EC5-46C8-AC95-37BFFE8D8295}" type="pres">
      <dgm:prSet presAssocID="{A8ECB076-0CBE-40C2-83C5-59EDD43F1C11}" presName="arrow" presStyleLbl="bgShp" presStyleIdx="0" presStyleCnt="1"/>
      <dgm:spPr>
        <a:solidFill>
          <a:schemeClr val="tx1"/>
        </a:solidFill>
      </dgm:spPr>
    </dgm:pt>
    <dgm:pt modelId="{C4BB2DFF-5E69-481A-8525-0AA4B9124BDE}" type="pres">
      <dgm:prSet presAssocID="{A8ECB076-0CBE-40C2-83C5-59EDD43F1C11}" presName="linearProcess" presStyleCnt="0"/>
      <dgm:spPr/>
    </dgm:pt>
    <dgm:pt modelId="{F7A21C20-DE04-455B-A550-F09FD274BA02}" type="pres">
      <dgm:prSet presAssocID="{31B78346-CF2F-435F-874D-84D317337C7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2E5B1-F9B7-452C-8CAE-2F53AFB5CB01}" type="pres">
      <dgm:prSet presAssocID="{9476187B-6622-4E88-ADB1-C1BEC1AEE766}" presName="sibTrans" presStyleCnt="0"/>
      <dgm:spPr/>
    </dgm:pt>
    <dgm:pt modelId="{2807022B-5E29-42CF-B2D0-42A699FABA5E}" type="pres">
      <dgm:prSet presAssocID="{CD76A157-0F89-4282-935B-83925416117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C08D3-F4E6-401D-9486-59AC7D96F40E}" type="pres">
      <dgm:prSet presAssocID="{067CAB9C-CFFC-4FFA-AE40-3A282229D90D}" presName="sibTrans" presStyleCnt="0"/>
      <dgm:spPr/>
    </dgm:pt>
    <dgm:pt modelId="{6E734CBE-57F0-4E11-B7EC-732C5AA99F60}" type="pres">
      <dgm:prSet presAssocID="{A6C1A357-7BD5-4024-9EBA-BC8888C3C69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8C696-0590-4DAF-9633-D3B040281A72}" type="pres">
      <dgm:prSet presAssocID="{593FE497-EF92-4376-8156-3C9662AD9D6E}" presName="sibTrans" presStyleCnt="0"/>
      <dgm:spPr/>
    </dgm:pt>
    <dgm:pt modelId="{8AD515EE-9A71-4B64-A302-289BCBC8A2FB}" type="pres">
      <dgm:prSet presAssocID="{9AA30079-5D16-4D4F-B46F-707BEA2255D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F5AF9A-BDB8-4B02-A265-5A596517E39C}" type="presOf" srcId="{A6C1A357-7BD5-4024-9EBA-BC8888C3C699}" destId="{6E734CBE-57F0-4E11-B7EC-732C5AA99F60}" srcOrd="0" destOrd="0" presId="urn:microsoft.com/office/officeart/2005/8/layout/hProcess9"/>
    <dgm:cxn modelId="{870B8A23-5DDD-442A-9150-3B189752C4E1}" srcId="{A8ECB076-0CBE-40C2-83C5-59EDD43F1C11}" destId="{A6C1A357-7BD5-4024-9EBA-BC8888C3C699}" srcOrd="2" destOrd="0" parTransId="{D3751E1F-E8B8-48BA-9F61-F5BFA20950D1}" sibTransId="{593FE497-EF92-4376-8156-3C9662AD9D6E}"/>
    <dgm:cxn modelId="{1D170B5A-4A2A-4F2E-89F8-119E047F510E}" srcId="{A8ECB076-0CBE-40C2-83C5-59EDD43F1C11}" destId="{9AA30079-5D16-4D4F-B46F-707BEA2255D6}" srcOrd="3" destOrd="0" parTransId="{7129B49A-6D10-4F60-A1C6-FC8C6497C0B0}" sibTransId="{8F8C6595-D104-470E-9213-656A3F9B4EB0}"/>
    <dgm:cxn modelId="{5BE110CF-A973-4248-99B5-B0CB14559B2F}" srcId="{A8ECB076-0CBE-40C2-83C5-59EDD43F1C11}" destId="{31B78346-CF2F-435F-874D-84D317337C78}" srcOrd="0" destOrd="0" parTransId="{556765DD-1A16-44B0-8396-601ADD4E63BB}" sibTransId="{9476187B-6622-4E88-ADB1-C1BEC1AEE766}"/>
    <dgm:cxn modelId="{7B973C9F-FDA2-4E12-A1F7-3FD0CDCB4FA6}" type="presOf" srcId="{CD76A157-0F89-4282-935B-839254161175}" destId="{2807022B-5E29-42CF-B2D0-42A699FABA5E}" srcOrd="0" destOrd="0" presId="urn:microsoft.com/office/officeart/2005/8/layout/hProcess9"/>
    <dgm:cxn modelId="{A1A1C12E-3C79-4401-BE23-7B7A47044D7A}" srcId="{A8ECB076-0CBE-40C2-83C5-59EDD43F1C11}" destId="{CD76A157-0F89-4282-935B-839254161175}" srcOrd="1" destOrd="0" parTransId="{59A2F67E-7AE4-411E-9394-2237F489F789}" sibTransId="{067CAB9C-CFFC-4FFA-AE40-3A282229D90D}"/>
    <dgm:cxn modelId="{B6808189-D3C4-4D94-99A5-2C0B2906335B}" type="presOf" srcId="{9AA30079-5D16-4D4F-B46F-707BEA2255D6}" destId="{8AD515EE-9A71-4B64-A302-289BCBC8A2FB}" srcOrd="0" destOrd="0" presId="urn:microsoft.com/office/officeart/2005/8/layout/hProcess9"/>
    <dgm:cxn modelId="{3F063CF8-74D4-443B-95EC-737207837860}" type="presOf" srcId="{A8ECB076-0CBE-40C2-83C5-59EDD43F1C11}" destId="{85FBA678-798F-4858-9324-4947AE4DA6C0}" srcOrd="0" destOrd="0" presId="urn:microsoft.com/office/officeart/2005/8/layout/hProcess9"/>
    <dgm:cxn modelId="{FAEB39FE-7DFC-435E-A6A8-91BB45B5B209}" type="presOf" srcId="{31B78346-CF2F-435F-874D-84D317337C78}" destId="{F7A21C20-DE04-455B-A550-F09FD274BA02}" srcOrd="0" destOrd="0" presId="urn:microsoft.com/office/officeart/2005/8/layout/hProcess9"/>
    <dgm:cxn modelId="{CDFB0384-0D9B-44E6-8C38-5E3896E28DE1}" type="presParOf" srcId="{85FBA678-798F-4858-9324-4947AE4DA6C0}" destId="{5EFC8E7D-7EC5-46C8-AC95-37BFFE8D8295}" srcOrd="0" destOrd="0" presId="urn:microsoft.com/office/officeart/2005/8/layout/hProcess9"/>
    <dgm:cxn modelId="{71375C20-A1B1-4C90-85E7-582591FEDF1C}" type="presParOf" srcId="{85FBA678-798F-4858-9324-4947AE4DA6C0}" destId="{C4BB2DFF-5E69-481A-8525-0AA4B9124BDE}" srcOrd="1" destOrd="0" presId="urn:microsoft.com/office/officeart/2005/8/layout/hProcess9"/>
    <dgm:cxn modelId="{22E91072-19F1-4126-BA24-DDFDA59C67D1}" type="presParOf" srcId="{C4BB2DFF-5E69-481A-8525-0AA4B9124BDE}" destId="{F7A21C20-DE04-455B-A550-F09FD274BA02}" srcOrd="0" destOrd="0" presId="urn:microsoft.com/office/officeart/2005/8/layout/hProcess9"/>
    <dgm:cxn modelId="{F75D93F5-199E-4298-AADC-4D66B3665A42}" type="presParOf" srcId="{C4BB2DFF-5E69-481A-8525-0AA4B9124BDE}" destId="{7512E5B1-F9B7-452C-8CAE-2F53AFB5CB01}" srcOrd="1" destOrd="0" presId="urn:microsoft.com/office/officeart/2005/8/layout/hProcess9"/>
    <dgm:cxn modelId="{F4A3138B-F8F3-4267-B022-15BC56DF11C1}" type="presParOf" srcId="{C4BB2DFF-5E69-481A-8525-0AA4B9124BDE}" destId="{2807022B-5E29-42CF-B2D0-42A699FABA5E}" srcOrd="2" destOrd="0" presId="urn:microsoft.com/office/officeart/2005/8/layout/hProcess9"/>
    <dgm:cxn modelId="{B712E0E7-BE0C-4756-82E6-27C3F7DD77AC}" type="presParOf" srcId="{C4BB2DFF-5E69-481A-8525-0AA4B9124BDE}" destId="{484C08D3-F4E6-401D-9486-59AC7D96F40E}" srcOrd="3" destOrd="0" presId="urn:microsoft.com/office/officeart/2005/8/layout/hProcess9"/>
    <dgm:cxn modelId="{FD005C38-CC87-48AA-92B8-030C4E7CB77D}" type="presParOf" srcId="{C4BB2DFF-5E69-481A-8525-0AA4B9124BDE}" destId="{6E734CBE-57F0-4E11-B7EC-732C5AA99F60}" srcOrd="4" destOrd="0" presId="urn:microsoft.com/office/officeart/2005/8/layout/hProcess9"/>
    <dgm:cxn modelId="{1445E7F7-2647-4AC9-B5C4-A0A4B3BC32B0}" type="presParOf" srcId="{C4BB2DFF-5E69-481A-8525-0AA4B9124BDE}" destId="{96F8C696-0590-4DAF-9633-D3B040281A72}" srcOrd="5" destOrd="0" presId="urn:microsoft.com/office/officeart/2005/8/layout/hProcess9"/>
    <dgm:cxn modelId="{8AADE651-CEF7-4C28-B685-73FB4DD6DBE4}" type="presParOf" srcId="{C4BB2DFF-5E69-481A-8525-0AA4B9124BDE}" destId="{8AD515EE-9A71-4B64-A302-289BCBC8A2F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3/6/2017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3/6/2017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3/6/2017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nextmove.org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alison.com/2016/02/17/how-to-create-a-winning-resume/#.VstLxfKLSUl?utm_campaign=523_how_to_resume&amp;utm_source=outbound+marketing&amp;utm_medium=email/" TargetMode="External"/><Relationship Id="rId2" Type="http://schemas.openxmlformats.org/officeDocument/2006/relationships/hyperlink" Target="https://www.lorainccc.edu/NR/rdonlyres/B66F95F9-26F5-4326-98C4-4E8711255D88/1448/SummaryStatementsforexperienceresumeGeneral.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524000"/>
            <a:ext cx="9144000" cy="2667000"/>
          </a:xfrm>
        </p:spPr>
        <p:txBody>
          <a:bodyPr/>
          <a:lstStyle/>
          <a:p>
            <a:r>
              <a:rPr lang="en-US" dirty="0" smtClean="0"/>
              <a:t>Resume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Amber Falise, Career Development Coordinator</a:t>
            </a:r>
          </a:p>
          <a:p>
            <a:r>
              <a:rPr lang="en-US" sz="3200" dirty="0" smtClean="0"/>
              <a:t>Wilkes County Schools</a:t>
            </a:r>
          </a:p>
          <a:p>
            <a:r>
              <a:rPr lang="en-US" sz="3200" dirty="0" smtClean="0"/>
              <a:t>falisea@wilkes.k12.nc.us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you need to know…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2" y="1676400"/>
            <a:ext cx="10744199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adjectives when describing your work experience</a:t>
            </a:r>
          </a:p>
          <a:p>
            <a:r>
              <a:rPr lang="en-US" sz="2800" dirty="0" smtClean="0"/>
              <a:t>Pay attention to formatting – name should be bigger than other words, use white space, easy to read font, attractive</a:t>
            </a:r>
          </a:p>
          <a:p>
            <a:r>
              <a:rPr lang="en-US" sz="2800" dirty="0" smtClean="0"/>
              <a:t>Have someone else proof read your resume</a:t>
            </a:r>
          </a:p>
          <a:p>
            <a:r>
              <a:rPr lang="en-US" sz="2800" dirty="0" smtClean="0"/>
              <a:t>No perfect resume – all unique</a:t>
            </a:r>
          </a:p>
          <a:p>
            <a:r>
              <a:rPr lang="en-US" sz="2800" dirty="0" smtClean="0"/>
              <a:t>Work Experience, Community Service, Volunteer Work: TITLES CAN VARY</a:t>
            </a:r>
          </a:p>
          <a:p>
            <a:r>
              <a:rPr lang="en-US" sz="2800" dirty="0" smtClean="0"/>
              <a:t>No PHOTOS</a:t>
            </a:r>
          </a:p>
          <a:p>
            <a:r>
              <a:rPr lang="en-US" sz="2800" dirty="0" smtClean="0"/>
              <a:t>Graphics can be used sparingly…a line or two looks good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yourself right!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1872054"/>
              </p:ext>
            </p:extLst>
          </p:nvPr>
        </p:nvGraphicFramePr>
        <p:xfrm>
          <a:off x="1522413" y="1905000"/>
          <a:ext cx="975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thought…</a:t>
            </a:r>
            <a:endParaRPr lang="en-US" dirty="0"/>
          </a:p>
        </p:txBody>
      </p:sp>
      <p:pic>
        <p:nvPicPr>
          <p:cNvPr id="2050" name="Picture 2" descr="Warren Buffet Reputation Quo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" y="1676400"/>
            <a:ext cx="41764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eff Bezos Reputation Qu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75" y="1680519"/>
            <a:ext cx="5504962" cy="350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nry Ford Reputation Qu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16" y="3443093"/>
            <a:ext cx="5291472" cy="34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844" y="6456643"/>
            <a:ext cx="5636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http://www.trackur.com/reputation-management-quotes</a:t>
            </a:r>
          </a:p>
        </p:txBody>
      </p:sp>
    </p:spTree>
    <p:extLst>
      <p:ext uri="{BB962C8B-B14F-4D97-AF65-F5344CB8AC3E}">
        <p14:creationId xmlns:p14="http://schemas.microsoft.com/office/powerpoint/2010/main" val="27606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752600"/>
            <a:ext cx="9829798" cy="4343400"/>
          </a:xfrm>
        </p:spPr>
        <p:txBody>
          <a:bodyPr/>
          <a:lstStyle/>
          <a:p>
            <a:r>
              <a:rPr lang="en-US" sz="3200" dirty="0" smtClean="0"/>
              <a:t>www.cfnc.org</a:t>
            </a:r>
          </a:p>
          <a:p>
            <a:r>
              <a:rPr lang="en-US" sz="3200" dirty="0" smtClean="0"/>
              <a:t>www.onetonline.org</a:t>
            </a:r>
          </a:p>
          <a:p>
            <a:r>
              <a:rPr lang="en-US" sz="3200" dirty="0" smtClean="0">
                <a:hlinkClick r:id="rId2"/>
              </a:rPr>
              <a:t>www.mynextmove.org</a:t>
            </a:r>
            <a:endParaRPr lang="en-US" sz="3200" dirty="0" smtClean="0"/>
          </a:p>
          <a:p>
            <a:r>
              <a:rPr lang="en-US" sz="3200" dirty="0" smtClean="0"/>
              <a:t>Google images for chronological resumes, high school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413" y="1905000"/>
            <a:ext cx="10591800" cy="4876800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www.lorainccc.edu/NR/rdonlyres/B66F95F9-26F5-4326-98C4-4E8711255D88/1448/SummaryStatementsforexperienceresumeGeneral.pdf</a:t>
            </a:r>
            <a:endParaRPr lang="en-US" sz="2800" dirty="0" smtClean="0"/>
          </a:p>
          <a:p>
            <a:r>
              <a:rPr lang="en-US" sz="2800" dirty="0">
                <a:hlinkClick r:id="rId3"/>
              </a:rPr>
              <a:t>http://community.alison.com/2016/02/17/how-to-create-a-winning-resume/#.VstLxfKLSUl?utm_campaign=523_how_to_resume&amp;utm_source=outbound+marketing&amp;utm_medium=email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Webinar</a:t>
            </a:r>
            <a:r>
              <a:rPr lang="en-US" sz="2800" i="1" dirty="0" smtClean="0"/>
              <a:t>, </a:t>
            </a:r>
            <a:r>
              <a:rPr lang="en-US" sz="2800" i="1" dirty="0"/>
              <a:t>Opening Doors with Your Resume: Exploring Types of </a:t>
            </a:r>
            <a:r>
              <a:rPr lang="en-US" sz="2800" i="1" dirty="0" smtClean="0"/>
              <a:t>Resumes</a:t>
            </a:r>
            <a:r>
              <a:rPr lang="en-US" sz="2800" dirty="0" smtClean="0"/>
              <a:t>, NC Works Training Center</a:t>
            </a:r>
            <a:endParaRPr lang="en-US" sz="2800" dirty="0"/>
          </a:p>
          <a:p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http://community.alison.com/2016/02/17/how-to-create-a-winning-resume/#.VstLxfKLSUl?utm_campaign=523_how_to_resume&amp;utm_source=outbound+marketing&amp;utm_medium=email/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what?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12" y="1600200"/>
            <a:ext cx="9296400" cy="5105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 resume is a marketing tool</a:t>
            </a:r>
          </a:p>
          <a:p>
            <a:pPr lvl="2"/>
            <a:r>
              <a:rPr lang="en-US" sz="2800" dirty="0" smtClean="0"/>
              <a:t>Clearly states your abilities</a:t>
            </a:r>
          </a:p>
          <a:p>
            <a:pPr lvl="2"/>
            <a:r>
              <a:rPr lang="en-US" sz="2800" dirty="0" smtClean="0"/>
              <a:t>Creates talking points for future interviews</a:t>
            </a:r>
          </a:p>
          <a:p>
            <a:r>
              <a:rPr lang="en-US" sz="2800" b="1" dirty="0" smtClean="0"/>
              <a:t>Be honest &amp; truthful as you develop your resume</a:t>
            </a:r>
          </a:p>
          <a:p>
            <a:r>
              <a:rPr lang="en-US" sz="2800" b="1" dirty="0" smtClean="0"/>
              <a:t>Know the </a:t>
            </a:r>
            <a:r>
              <a:rPr lang="en-US" sz="2800" b="1" smtClean="0"/>
              <a:t>position you’re </a:t>
            </a:r>
            <a:r>
              <a:rPr lang="en-US" sz="2800" b="1" dirty="0" smtClean="0"/>
              <a:t>applying for…                                             employers want to know what you can do                                                     for the company</a:t>
            </a:r>
          </a:p>
          <a:p>
            <a:pPr lvl="2"/>
            <a:r>
              <a:rPr lang="en-US" sz="2800" dirty="0" smtClean="0"/>
              <a:t>Past performance is an indicator of future success</a:t>
            </a:r>
          </a:p>
          <a:p>
            <a:pPr lvl="2"/>
            <a:r>
              <a:rPr lang="en-US" sz="2800" dirty="0" smtClean="0"/>
              <a:t>How can you contribute to the company</a:t>
            </a:r>
            <a:endParaRPr lang="en-US" sz="2800" dirty="0"/>
          </a:p>
        </p:txBody>
      </p:sp>
      <p:pic>
        <p:nvPicPr>
          <p:cNvPr id="1026" name="Picture 2" descr="http://104.223.117.10/allresumetemplates.net/wp-content/uploads/2015/04/High-School-Student-Res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1447800"/>
            <a:ext cx="417036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600" dirty="0" smtClean="0"/>
              <a:t>To get the </a:t>
            </a:r>
            <a:r>
              <a:rPr lang="en-US" sz="3600" u="sng" dirty="0" smtClean="0"/>
              <a:t>interview</a:t>
            </a:r>
            <a:r>
              <a:rPr lang="en-US" sz="3600" dirty="0" smtClean="0"/>
              <a:t> NOT to get hired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272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Resumes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Chronological Resume</a:t>
            </a:r>
          </a:p>
          <a:p>
            <a:r>
              <a:rPr lang="en-US" sz="3500" dirty="0" smtClean="0"/>
              <a:t>Functional Resume</a:t>
            </a:r>
          </a:p>
          <a:p>
            <a:r>
              <a:rPr lang="en-US" sz="3500" dirty="0" smtClean="0"/>
              <a:t>Combination Resume</a:t>
            </a:r>
          </a:p>
          <a:p>
            <a:r>
              <a:rPr lang="en-US" sz="3500" dirty="0" smtClean="0"/>
              <a:t>Master Resume – General</a:t>
            </a:r>
          </a:p>
          <a:p>
            <a:r>
              <a:rPr lang="en-US" sz="3500" dirty="0" smtClean="0"/>
              <a:t>Target Resume – Specific to a job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We will learn to develop a </a:t>
            </a:r>
          </a:p>
          <a:p>
            <a:pPr marL="0" indent="0" algn="ctr">
              <a:buNone/>
            </a:pPr>
            <a:r>
              <a:rPr lang="en-US" sz="3200" u="sng" dirty="0" smtClean="0">
                <a:solidFill>
                  <a:srgbClr val="FF0000"/>
                </a:solidFill>
              </a:rPr>
              <a:t>Master/Chronological Resume</a:t>
            </a:r>
            <a:endParaRPr lang="en-US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76400"/>
            <a:ext cx="10820400" cy="4876800"/>
          </a:xfrm>
        </p:spPr>
        <p:txBody>
          <a:bodyPr/>
          <a:lstStyle/>
          <a:p>
            <a:r>
              <a:rPr lang="en-US" sz="3200" u="sng" dirty="0" smtClean="0"/>
              <a:t>Chronological Resume</a:t>
            </a:r>
          </a:p>
          <a:p>
            <a:pPr lvl="1"/>
            <a:r>
              <a:rPr lang="en-US" sz="2800" dirty="0" smtClean="0"/>
              <a:t>Most common and most popular among employers</a:t>
            </a:r>
          </a:p>
          <a:p>
            <a:pPr lvl="1"/>
            <a:r>
              <a:rPr lang="en-US" sz="2800" dirty="0" smtClean="0"/>
              <a:t>Reverse chronological order</a:t>
            </a:r>
          </a:p>
          <a:p>
            <a:pPr lvl="1"/>
            <a:r>
              <a:rPr lang="en-US" sz="2800" dirty="0" smtClean="0"/>
              <a:t>List education first, then work experience (new grads)</a:t>
            </a:r>
          </a:p>
          <a:p>
            <a:pPr lvl="1"/>
            <a:r>
              <a:rPr lang="en-US" sz="2800" dirty="0" smtClean="0"/>
              <a:t>Use skills section to highlight skills you have</a:t>
            </a:r>
          </a:p>
          <a:p>
            <a:r>
              <a:rPr lang="en-US" sz="3200" dirty="0" smtClean="0"/>
              <a:t>A </a:t>
            </a:r>
            <a:r>
              <a:rPr lang="en-US" sz="3200" u="sng" dirty="0" smtClean="0"/>
              <a:t>Master Resume </a:t>
            </a:r>
            <a:r>
              <a:rPr lang="en-US" sz="3200" dirty="0" smtClean="0"/>
              <a:t>is a general resume that is not specific to a particular job</a:t>
            </a:r>
          </a:p>
          <a:p>
            <a:pPr lvl="1"/>
            <a:r>
              <a:rPr lang="en-US" sz="2800" dirty="0" smtClean="0"/>
              <a:t>Include all work-related skills, activities, experiences, responsibilities</a:t>
            </a:r>
          </a:p>
          <a:p>
            <a:pPr lvl="1"/>
            <a:r>
              <a:rPr lang="en-US" sz="2800" dirty="0" smtClean="0"/>
              <a:t>Study job postings</a:t>
            </a:r>
          </a:p>
          <a:p>
            <a:pPr lvl="1"/>
            <a:r>
              <a:rPr lang="en-US" sz="2800" dirty="0" smtClean="0"/>
              <a:t>Use key words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Basics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19796" y="1647735"/>
            <a:ext cx="3886200" cy="830997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solidFill>
                  <a:schemeClr val="bg1"/>
                </a:solidFill>
              </a:rPr>
              <a:t>Header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Name, address, email, </a:t>
            </a:r>
            <a:r>
              <a:rPr lang="en-US" sz="2400" dirty="0" smtClean="0">
                <a:solidFill>
                  <a:schemeClr val="bg1"/>
                </a:solidFill>
              </a:rPr>
              <a:t>ph. </a:t>
            </a:r>
            <a:r>
              <a:rPr lang="en-US" sz="2400" dirty="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9796" y="2667453"/>
            <a:ext cx="3886200" cy="1569660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solidFill>
                  <a:schemeClr val="bg1"/>
                </a:solidFill>
              </a:rPr>
              <a:t>Education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School, expected grad. </a:t>
            </a:r>
            <a:r>
              <a:rPr lang="en-US" sz="2400" dirty="0" smtClean="0">
                <a:solidFill>
                  <a:schemeClr val="bg1"/>
                </a:solidFill>
              </a:rPr>
              <a:t>date</a:t>
            </a:r>
            <a:r>
              <a:rPr lang="en-US" sz="2400" dirty="0">
                <a:solidFill>
                  <a:schemeClr val="bg1"/>
                </a:solidFill>
              </a:rPr>
              <a:t>, relevant/WCC coursework &amp; GPA if </a:t>
            </a:r>
            <a:r>
              <a:rPr lang="en-US" sz="2400" dirty="0" smtClean="0">
                <a:solidFill>
                  <a:schemeClr val="bg1"/>
                </a:solidFill>
              </a:rPr>
              <a:t>greater </a:t>
            </a:r>
            <a:r>
              <a:rPr lang="en-US" sz="2400" dirty="0">
                <a:solidFill>
                  <a:schemeClr val="bg1"/>
                </a:solidFill>
              </a:rPr>
              <a:t>than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3.3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9796" y="4419600"/>
            <a:ext cx="3886200" cy="2308324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 smtClean="0">
                <a:solidFill>
                  <a:schemeClr val="bg1"/>
                </a:solidFill>
              </a:rPr>
              <a:t>Work Experience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Name of company, city &amp; state, 3-7 bullet points describing your responsibilities, include internship experience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0212" y="1647735"/>
            <a:ext cx="3886200" cy="1569660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 smtClean="0">
                <a:solidFill>
                  <a:schemeClr val="bg1"/>
                </a:solidFill>
              </a:rPr>
              <a:t>Skills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Computer, language, community service/volunteer experience, soft skills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0212" y="3391700"/>
            <a:ext cx="3886200" cy="2308324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 smtClean="0">
                <a:solidFill>
                  <a:schemeClr val="bg1"/>
                </a:solidFill>
              </a:rPr>
              <a:t>Achievements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Honor Grad, Student of the Month, National Technical Honor Society, Beta Club, Governor’s School, </a:t>
            </a:r>
            <a:r>
              <a:rPr lang="en-US" sz="2000" dirty="0" err="1" smtClean="0">
                <a:solidFill>
                  <a:schemeClr val="bg1"/>
                </a:solidFill>
              </a:rPr>
              <a:t>WorkKeys</a:t>
            </a:r>
            <a:r>
              <a:rPr lang="en-US" sz="2000" dirty="0" smtClean="0">
                <a:solidFill>
                  <a:schemeClr val="bg1"/>
                </a:solidFill>
              </a:rPr>
              <a:t> Certificate, CTE certifications, CPR, First Aid</a:t>
            </a:r>
          </a:p>
          <a:p>
            <a:pPr lvl="0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0212" y="5874329"/>
            <a:ext cx="3886200" cy="830997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 smtClean="0">
                <a:solidFill>
                  <a:schemeClr val="bg1"/>
                </a:solidFill>
              </a:rPr>
              <a:t>References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NO! NO! NO!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780212" y="5874329"/>
            <a:ext cx="3886200" cy="853595"/>
          </a:xfrm>
          <a:prstGeom prst="line">
            <a:avLst/>
          </a:prstGeom>
          <a:ln w="254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780212" y="5874329"/>
            <a:ext cx="3886200" cy="830997"/>
          </a:xfrm>
          <a:prstGeom prst="line">
            <a:avLst/>
          </a:prstGeom>
          <a:ln w="254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54682" y="1933967"/>
            <a:ext cx="12192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rgbClr val="FF0000"/>
                </a:solidFill>
              </a:rPr>
              <a:t>APPROPRIATE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Work Experience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7012" y="1905000"/>
            <a:ext cx="11582400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Use the following format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576072" lvl="2" indent="0">
              <a:buNone/>
            </a:pPr>
            <a:r>
              <a:rPr lang="en-US" sz="4000" b="1" dirty="0"/>
              <a:t>Childcare Provider</a:t>
            </a:r>
            <a:r>
              <a:rPr lang="en-US" sz="4000" dirty="0" smtClean="0"/>
              <a:t>, Company, </a:t>
            </a:r>
            <a:r>
              <a:rPr lang="en-US" sz="4000" dirty="0"/>
              <a:t>Wilkesboro, </a:t>
            </a:r>
            <a:r>
              <a:rPr lang="en-US" sz="4000" dirty="0" smtClean="0"/>
              <a:t>NC               Oct. </a:t>
            </a:r>
            <a:r>
              <a:rPr lang="en-US" sz="4000" dirty="0"/>
              <a:t>2015-present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100" dirty="0" smtClean="0"/>
              <a:t>Managed three to four hours of after school activities for a six                                                         year old child ensuring homework was completed accurately.</a:t>
            </a:r>
          </a:p>
          <a:p>
            <a:pPr marL="576072" lvl="2" indent="0">
              <a:buNone/>
            </a:pPr>
            <a:endParaRPr lang="en-US" sz="2800" b="1" dirty="0" smtClean="0"/>
          </a:p>
          <a:p>
            <a:pPr marL="576072" lvl="2" indent="0">
              <a:buNone/>
            </a:pPr>
            <a:endParaRPr lang="en-US" sz="2800" b="1" dirty="0"/>
          </a:p>
          <a:p>
            <a:pPr marL="576072" lvl="2" indent="0">
              <a:buNone/>
            </a:pPr>
            <a:r>
              <a:rPr lang="en-US" sz="4000" b="1" dirty="0" smtClean="0"/>
              <a:t>Sales Associate</a:t>
            </a:r>
            <a:r>
              <a:rPr lang="en-US" sz="4000" dirty="0" smtClean="0"/>
              <a:t>, Bubble Gum Shop, Coolville, </a:t>
            </a:r>
            <a:r>
              <a:rPr lang="en-US" sz="4000" smtClean="0"/>
              <a:t>NC</a:t>
            </a:r>
            <a:r>
              <a:rPr lang="en-US" sz="4000"/>
              <a:t> </a:t>
            </a:r>
            <a:r>
              <a:rPr lang="en-US" sz="4000" smtClean="0"/>
              <a:t>      </a:t>
            </a:r>
            <a:r>
              <a:rPr lang="en-US" sz="4000" dirty="0" smtClean="0"/>
              <a:t>June 2015-Oct.2015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100" dirty="0" smtClean="0"/>
              <a:t>Assisted customers by answer questions, suggesting                                                                      bubble gum flavors, and checking them out efficiently.</a:t>
            </a:r>
          </a:p>
          <a:p>
            <a:pPr marL="576072" lvl="2" indent="0">
              <a:buNone/>
            </a:pPr>
            <a:endParaRPr lang="en-US" sz="3100" dirty="0" smtClean="0"/>
          </a:p>
          <a:p>
            <a:pPr marL="576072" lvl="2" indent="0">
              <a:buNone/>
            </a:pPr>
            <a:endParaRPr lang="en-US" sz="2400" dirty="0" smtClean="0"/>
          </a:p>
          <a:p>
            <a:pPr marL="576072" lvl="2" indent="0">
              <a:buNone/>
            </a:pPr>
            <a:r>
              <a:rPr lang="en-US" dirty="0"/>
              <a:t>	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684212" y="2895600"/>
            <a:ext cx="3581400" cy="609600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65612" y="2057400"/>
            <a:ext cx="2133600" cy="990600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99212" y="1676400"/>
            <a:ext cx="2362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Job Title is BOLD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Statement/Qualifications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2" y="1676400"/>
            <a:ext cx="11658599" cy="5029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300" i="1" dirty="0" smtClean="0"/>
              <a:t>First, traditional Objective statements are                                                                           considered obsolete by many employers</a:t>
            </a:r>
            <a:endParaRPr lang="en-US" dirty="0"/>
          </a:p>
          <a:p>
            <a:r>
              <a:rPr lang="en-US" sz="3300" dirty="0" smtClean="0"/>
              <a:t>Incorporate key words from job description if you can </a:t>
            </a:r>
          </a:p>
          <a:p>
            <a:r>
              <a:rPr lang="en-US" sz="3300" dirty="0"/>
              <a:t>D</a:t>
            </a:r>
            <a:r>
              <a:rPr lang="en-US" sz="3300" dirty="0" smtClean="0"/>
              <a:t>escribe your skills &amp; experience in 2-3 sentences, grab employer’s attention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300" dirty="0" smtClean="0"/>
              <a:t>Recent graduate and self-starter effectively </a:t>
            </a:r>
            <a:r>
              <a:rPr lang="en-US" sz="3300" dirty="0"/>
              <a:t>functioning with minimum supervision. Known for taking initiative and </a:t>
            </a:r>
            <a:r>
              <a:rPr lang="en-US" sz="3300" dirty="0" smtClean="0"/>
              <a:t>highly organized. </a:t>
            </a:r>
            <a:r>
              <a:rPr lang="en-US" sz="3300" dirty="0"/>
              <a:t>A team player who is attentive to detail and produces quality results. </a:t>
            </a:r>
            <a:r>
              <a:rPr lang="en-US" sz="3300" dirty="0" smtClean="0"/>
              <a:t>Computer </a:t>
            </a:r>
            <a:r>
              <a:rPr lang="en-US" sz="3300" dirty="0"/>
              <a:t>proficient. </a:t>
            </a:r>
            <a:r>
              <a:rPr lang="en-US" sz="3300" dirty="0" smtClean="0"/>
              <a:t>Areas </a:t>
            </a:r>
            <a:r>
              <a:rPr lang="en-US" sz="3300" dirty="0"/>
              <a:t>of expertise include: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    • Customer Service	  • </a:t>
            </a:r>
            <a:r>
              <a:rPr lang="en-US" sz="3300" dirty="0"/>
              <a:t>Detail Oriented </a:t>
            </a:r>
            <a:r>
              <a:rPr lang="en-US" sz="3300" dirty="0" smtClean="0"/>
              <a:t>	            • Time Management</a:t>
            </a:r>
          </a:p>
          <a:p>
            <a:pPr marL="0" indent="0">
              <a:buNone/>
            </a:pPr>
            <a:r>
              <a:rPr lang="en-US" sz="3300" dirty="0" smtClean="0"/>
              <a:t>    • </a:t>
            </a:r>
            <a:r>
              <a:rPr lang="en-US" sz="3300" dirty="0"/>
              <a:t>Multi Tasking </a:t>
            </a:r>
            <a:r>
              <a:rPr lang="en-US" sz="3300" dirty="0" smtClean="0"/>
              <a:t>		  • </a:t>
            </a:r>
            <a:r>
              <a:rPr lang="en-US" sz="3300" dirty="0"/>
              <a:t>Microsoft Office </a:t>
            </a:r>
            <a:r>
              <a:rPr lang="en-US" sz="3300" dirty="0" smtClean="0"/>
              <a:t>	• Written </a:t>
            </a:r>
            <a:r>
              <a:rPr lang="en-US" sz="3300" dirty="0"/>
              <a:t>and </a:t>
            </a:r>
            <a:r>
              <a:rPr lang="en-US" sz="3300" dirty="0" smtClean="0"/>
              <a:t>Verbal Comm.</a:t>
            </a:r>
            <a:endParaRPr lang="en-US" sz="33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27212" y="3657600"/>
            <a:ext cx="8763000" cy="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also need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108204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Unpaid work experience  such as internships are still work experience</a:t>
            </a:r>
            <a:endParaRPr lang="en-US" sz="2800" dirty="0"/>
          </a:p>
          <a:p>
            <a:r>
              <a:rPr lang="en-US" sz="2800" dirty="0" smtClean="0"/>
              <a:t>Your resume represents you when you’re not there! </a:t>
            </a:r>
          </a:p>
          <a:p>
            <a:r>
              <a:rPr lang="en-US" sz="2800" dirty="0" smtClean="0"/>
              <a:t>Be neat, succinct, use correct grammar and </a:t>
            </a:r>
            <a:r>
              <a:rPr lang="en-US" sz="2800" u="sng" dirty="0" smtClean="0"/>
              <a:t>keep it to one page</a:t>
            </a:r>
          </a:p>
          <a:p>
            <a:r>
              <a:rPr lang="en-US" sz="2800" dirty="0" smtClean="0"/>
              <a:t>Employers scan your resume for an average time of 7-10 seconds</a:t>
            </a:r>
          </a:p>
          <a:p>
            <a:r>
              <a:rPr lang="en-US" sz="2800" dirty="0" smtClean="0"/>
              <a:t>What job are you applying for?  Did you read the job description?  Use terminology in the job description in your resume if you can</a:t>
            </a:r>
          </a:p>
          <a:p>
            <a:r>
              <a:rPr lang="en-US" sz="2800" dirty="0" smtClean="0"/>
              <a:t>Use data when you can</a:t>
            </a:r>
          </a:p>
          <a:p>
            <a:r>
              <a:rPr lang="en-US" sz="2800" dirty="0" smtClean="0"/>
              <a:t>Don’t list references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645</Words>
  <Application>Microsoft Office PowerPoint</Application>
  <PresentationFormat>Custom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Consolas</vt:lpstr>
      <vt:lpstr>Corbel</vt:lpstr>
      <vt:lpstr>Chalkboard 16x9</vt:lpstr>
      <vt:lpstr>Resume Workshop</vt:lpstr>
      <vt:lpstr>Resume what?</vt:lpstr>
      <vt:lpstr>Purpose of Resume</vt:lpstr>
      <vt:lpstr>Types of Resumes</vt:lpstr>
      <vt:lpstr>Explanation…</vt:lpstr>
      <vt:lpstr>Resume Basics</vt:lpstr>
      <vt:lpstr>Listing Work Experience </vt:lpstr>
      <vt:lpstr>Summary Statement/Qualifications Summary</vt:lpstr>
      <vt:lpstr>You also need to know…</vt:lpstr>
      <vt:lpstr>More you need to know…</vt:lpstr>
      <vt:lpstr>Market yourself right!</vt:lpstr>
      <vt:lpstr>Food for thought…</vt:lpstr>
      <vt:lpstr>Online Resources</vt:lpstr>
      <vt:lpstr>Resources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2016-04-01T17:09:18Z</dcterms:created>
  <dcterms:modified xsi:type="dcterms:W3CDTF">2017-03-06T13:49:01Z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